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4" r:id="rId7"/>
    <p:sldId id="265" r:id="rId8"/>
    <p:sldId id="266" r:id="rId9"/>
    <p:sldId id="267" r:id="rId10"/>
    <p:sldId id="268" r:id="rId11"/>
    <p:sldId id="260" r:id="rId12"/>
    <p:sldId id="261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59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20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24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83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127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539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222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46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2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92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07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30A18-DF76-4EAD-945F-E35501953711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A3200-E760-4926-A15F-0FDD3A0857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520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latin typeface="Algerian" pitchFamily="82" charset="0"/>
              </a:rPr>
              <a:t>Viruses</a:t>
            </a:r>
            <a:endParaRPr lang="en-US" sz="6600" b="1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/>
          <a:p>
            <a:r>
              <a:rPr lang="en-US" b="1" u="sng" dirty="0" smtClean="0"/>
              <a:t>Big Questions:</a:t>
            </a:r>
          </a:p>
          <a:p>
            <a:r>
              <a:rPr lang="en-US" dirty="0" smtClean="0"/>
              <a:t>What is a virus?</a:t>
            </a:r>
          </a:p>
          <a:p>
            <a:r>
              <a:rPr lang="en-US" dirty="0" smtClean="0"/>
              <a:t>How does a virus function?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846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4527"/>
            <a:ext cx="8286750" cy="59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95600" y="152400"/>
            <a:ext cx="5791200" cy="1219200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sz="3200" b="1" dirty="0" smtClean="0"/>
              <a:t>How to get new DNA into Virus?  </a:t>
            </a:r>
            <a:br>
              <a:rPr lang="en-US" sz="3200" b="1" dirty="0" smtClean="0"/>
            </a:br>
            <a:r>
              <a:rPr lang="en-US" sz="3200" b="1" i="1" dirty="0" smtClean="0"/>
              <a:t>TRANSDUCTION</a:t>
            </a:r>
            <a:endParaRPr lang="en-US" sz="3200" b="1" i="1" dirty="0"/>
          </a:p>
        </p:txBody>
      </p:sp>
    </p:spTree>
    <p:extLst>
      <p:ext uri="{BB962C8B-B14F-4D97-AF65-F5344CB8AC3E}">
        <p14:creationId xmlns:p14="http://schemas.microsoft.com/office/powerpoint/2010/main" val="1877726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8000"/>
          </a:solidFill>
        </p:spPr>
        <p:txBody>
          <a:bodyPr/>
          <a:lstStyle/>
          <a:p>
            <a:r>
              <a:rPr lang="en-US" b="1" dirty="0" smtClean="0">
                <a:latin typeface="Algerian" pitchFamily="82" charset="0"/>
              </a:rPr>
              <a:t>Plant Viruses</a:t>
            </a:r>
            <a:endParaRPr lang="en-US" b="1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Plants get viruses too!</a:t>
            </a:r>
          </a:p>
          <a:p>
            <a:r>
              <a:rPr lang="en-US" dirty="0" smtClean="0"/>
              <a:t>Look like “blotchy” pigment patterns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71800"/>
            <a:ext cx="2286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429000"/>
            <a:ext cx="2057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048000"/>
            <a:ext cx="3914775" cy="278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21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</p:spPr>
        <p:txBody>
          <a:bodyPr/>
          <a:lstStyle/>
          <a:p>
            <a:r>
              <a:rPr lang="en-US" b="1" dirty="0" smtClean="0">
                <a:latin typeface="Algerian" pitchFamily="82" charset="0"/>
              </a:rPr>
              <a:t>What viruses are not…</a:t>
            </a:r>
            <a:endParaRPr lang="en-US" b="1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Viruses are not the most simple kinds of infections:</a:t>
            </a:r>
          </a:p>
          <a:p>
            <a:pPr lvl="1"/>
            <a:r>
              <a:rPr lang="en-US" b="1" dirty="0" err="1" smtClean="0"/>
              <a:t>Viroids</a:t>
            </a:r>
            <a:r>
              <a:rPr lang="en-US" dirty="0" smtClean="0"/>
              <a:t>: Disease causing RNA molecules in plants</a:t>
            </a:r>
          </a:p>
          <a:p>
            <a:pPr lvl="1"/>
            <a:r>
              <a:rPr lang="en-US" b="1" dirty="0" smtClean="0"/>
              <a:t>Prions</a:t>
            </a:r>
            <a:r>
              <a:rPr lang="en-US" dirty="0" smtClean="0"/>
              <a:t>: Disease causing protein molecules </a:t>
            </a:r>
            <a:endParaRPr lang="en-US" dirty="0"/>
          </a:p>
          <a:p>
            <a:pPr lvl="2"/>
            <a:r>
              <a:rPr lang="en-US" dirty="0" smtClean="0"/>
              <a:t>Mad Cow, CJD in humans, </a:t>
            </a:r>
            <a:r>
              <a:rPr lang="en-US" dirty="0" err="1" smtClean="0"/>
              <a:t>scrapie</a:t>
            </a:r>
            <a:r>
              <a:rPr lang="en-US" dirty="0" smtClean="0"/>
              <a:t> (sheep)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267200"/>
            <a:ext cx="227647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276725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483322"/>
            <a:ext cx="3314700" cy="1872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159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Questions to answer!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Explain why viruses could be considered living or non-living depending on particular aspects of their function.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Explain how different types of viruses utilize the information system of cells to complete their life cycles.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Compare bacteriophages and eukaryotic viruses.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Compare lytic and lysogenic cycles of viral reproduction.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Explain the structure and function of HIV.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How do viral processes increase genetic variation in organisms?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Compare viruses to other infectious particles.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5091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en-US" b="1" dirty="0" smtClean="0">
                <a:latin typeface="Algerian" pitchFamily="82" charset="0"/>
              </a:rPr>
              <a:t>What a virus is…</a:t>
            </a:r>
            <a:endParaRPr lang="en-US" b="1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67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“</a:t>
            </a:r>
            <a:r>
              <a:rPr lang="en-US" b="1" dirty="0" smtClean="0"/>
              <a:t>Obligate Intracellular Parasite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Cannot carry out life cycle independent of a cell host</a:t>
            </a:r>
          </a:p>
          <a:p>
            <a:r>
              <a:rPr lang="en-US" dirty="0" smtClean="0"/>
              <a:t>Composed of:</a:t>
            </a:r>
          </a:p>
          <a:p>
            <a:pPr lvl="1"/>
            <a:r>
              <a:rPr lang="en-US" dirty="0" smtClean="0"/>
              <a:t>Genome: </a:t>
            </a:r>
            <a:r>
              <a:rPr lang="en-US" b="1" dirty="0" smtClean="0"/>
              <a:t>DNA or RNA </a:t>
            </a:r>
          </a:p>
          <a:p>
            <a:pPr lvl="1"/>
            <a:r>
              <a:rPr lang="en-US" dirty="0" smtClean="0"/>
              <a:t>Protein coat: </a:t>
            </a:r>
            <a:r>
              <a:rPr lang="en-US" b="1" dirty="0" smtClean="0"/>
              <a:t>Capsid</a:t>
            </a:r>
          </a:p>
          <a:p>
            <a:pPr marL="514350" indent="-457200"/>
            <a:r>
              <a:rPr lang="en-US" b="1" dirty="0" smtClean="0"/>
              <a:t>Host</a:t>
            </a:r>
            <a:r>
              <a:rPr lang="en-US" dirty="0" smtClean="0"/>
              <a:t> can be: any </a:t>
            </a:r>
            <a:r>
              <a:rPr lang="en-US" b="1" dirty="0" smtClean="0"/>
              <a:t>cell</a:t>
            </a:r>
            <a:r>
              <a:rPr lang="en-US" dirty="0" smtClean="0"/>
              <a:t> </a:t>
            </a:r>
            <a:r>
              <a:rPr lang="en-US" sz="2400" i="1" dirty="0" smtClean="0"/>
              <a:t>(prokaryote or eukaryote)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494" y="2209800"/>
            <a:ext cx="476450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154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438400" y="152400"/>
            <a:ext cx="3581400" cy="381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sz="2000" b="1" u="sng" dirty="0" smtClean="0">
                <a:solidFill>
                  <a:schemeClr val="tx1"/>
                </a:solidFill>
                <a:latin typeface="AdLib BT" pitchFamily="82" charset="0"/>
              </a:rPr>
              <a:t>How big is a virus?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33400"/>
            <a:ext cx="7924800" cy="6299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60819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5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Algerian" pitchFamily="82" charset="0"/>
              </a:rPr>
              <a:t>Prokaryotic Viruses</a:t>
            </a:r>
            <a:endParaRPr lang="en-US" b="1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PHAGES!  (bacteriophages)</a:t>
            </a:r>
          </a:p>
          <a:p>
            <a:r>
              <a:rPr lang="en-US" sz="2400" dirty="0" smtClean="0"/>
              <a:t>2 kinds: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Virulent phages: </a:t>
            </a:r>
            <a:r>
              <a:rPr lang="en-US" sz="2400" b="1" dirty="0" smtClean="0"/>
              <a:t>Lytic life cycle</a:t>
            </a:r>
          </a:p>
          <a:p>
            <a:pPr marL="457200" lvl="1" indent="0">
              <a:buNone/>
            </a:pPr>
            <a:r>
              <a:rPr lang="en-US" sz="2400" dirty="0" smtClean="0"/>
              <a:t>Temperate phages: </a:t>
            </a:r>
            <a:r>
              <a:rPr lang="en-US" sz="2400" b="1" dirty="0" smtClean="0"/>
              <a:t>Lysogenic life cycle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1400"/>
            <a:ext cx="3505200" cy="3207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657600"/>
            <a:ext cx="5353384" cy="3131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207294"/>
            <a:ext cx="3390836" cy="189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97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00600" cy="1143000"/>
          </a:xfrm>
          <a:solidFill>
            <a:schemeClr val="accent5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Algerian" pitchFamily="82" charset="0"/>
              </a:rPr>
              <a:t>Eukaryotic Viruses</a:t>
            </a:r>
            <a:endParaRPr lang="en-US" b="1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diverse than phages</a:t>
            </a:r>
          </a:p>
          <a:p>
            <a:pPr lvl="1"/>
            <a:r>
              <a:rPr lang="en-US" dirty="0" smtClean="0"/>
              <a:t>DNA or RNA genomes</a:t>
            </a:r>
          </a:p>
          <a:p>
            <a:pPr lvl="1"/>
            <a:r>
              <a:rPr lang="en-US" dirty="0" smtClean="0"/>
              <a:t>Double or single stranded </a:t>
            </a:r>
          </a:p>
          <a:p>
            <a:pPr lvl="1"/>
            <a:r>
              <a:rPr lang="en-US" dirty="0" smtClean="0"/>
              <a:t>Can have lipid </a:t>
            </a:r>
            <a:r>
              <a:rPr lang="en-US" b="1" i="1" dirty="0" smtClean="0"/>
              <a:t>envelope</a:t>
            </a:r>
            <a:r>
              <a:rPr lang="en-US" dirty="0" smtClean="0"/>
              <a:t> around protein coat</a:t>
            </a:r>
          </a:p>
          <a:p>
            <a:r>
              <a:rPr lang="en-US" dirty="0" smtClean="0"/>
              <a:t>RNA viruses (retroviruses) mutations are very common, so permanent immunity not possible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28600"/>
            <a:ext cx="3694545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399" y="4953000"/>
            <a:ext cx="2443163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805363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29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91200" y="685800"/>
            <a:ext cx="3276600" cy="1143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en-US" sz="2800" dirty="0" smtClean="0"/>
              <a:t>Eukaryotic Viral Replication</a:t>
            </a:r>
            <a:endParaRPr lang="en-US" sz="2800" dirty="0"/>
          </a:p>
        </p:txBody>
      </p:sp>
      <p:pic>
        <p:nvPicPr>
          <p:cNvPr id="3076" name="Picture 4" descr="http://mmbr.asm.org/content/64/2/239/F1.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8600"/>
            <a:ext cx="5829300" cy="583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72200" y="28194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Host cell eventually wears out making so many viruses!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55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idsinfo.nih.gov/images/factsheet/HIV-lifecycle-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73"/>
          <a:stretch/>
        </p:blipFill>
        <p:spPr bwMode="auto">
          <a:xfrm>
            <a:off x="152400" y="0"/>
            <a:ext cx="907689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45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idsinfo.nih.gov/images/factsheet/HIV-lifecycle-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63"/>
          <a:stretch/>
        </p:blipFill>
        <p:spPr bwMode="auto">
          <a:xfrm>
            <a:off x="0" y="0"/>
            <a:ext cx="9038893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5181600"/>
            <a:ext cx="8229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These medicines help people with HIV, but they are not perfect.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 smtClean="0"/>
              <a:t>They </a:t>
            </a:r>
            <a:r>
              <a:rPr lang="en-US" u="sng" dirty="0"/>
              <a:t>do not cure HIV/AIDS</a:t>
            </a:r>
            <a:r>
              <a:rPr lang="en-US" dirty="0"/>
              <a:t>. People with HIV infection still have the virus in their bodies.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They </a:t>
            </a:r>
            <a:r>
              <a:rPr lang="en-US" dirty="0"/>
              <a:t>can still spread HIV to others through unprotected sex and needle sharing, even when they are taking their medicines.</a:t>
            </a:r>
          </a:p>
        </p:txBody>
      </p:sp>
    </p:spTree>
    <p:extLst>
      <p:ext uri="{BB962C8B-B14F-4D97-AF65-F5344CB8AC3E}">
        <p14:creationId xmlns:p14="http://schemas.microsoft.com/office/powerpoint/2010/main" val="3243364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Can Viruses Be Used to </a:t>
            </a:r>
            <a:br>
              <a:rPr lang="en-US" dirty="0" smtClean="0"/>
            </a:br>
            <a:r>
              <a:rPr lang="en-US" dirty="0" smtClean="0"/>
              <a:t>Help Not Harm?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1"/>
            <a:ext cx="3124200" cy="2590800"/>
          </a:xfrm>
        </p:spPr>
        <p:txBody>
          <a:bodyPr>
            <a:normAutofit/>
          </a:bodyPr>
          <a:lstStyle/>
          <a:p>
            <a:r>
              <a:rPr lang="en-US" dirty="0" smtClean="0"/>
              <a:t>Yes! Gene Therapy.  Inserting new genes into cells.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59"/>
          <a:stretch/>
        </p:blipFill>
        <p:spPr bwMode="auto">
          <a:xfrm>
            <a:off x="228600" y="4572000"/>
            <a:ext cx="255051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0400" y="5638800"/>
            <a:ext cx="55626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Phages are being used to kill bacteria where using antibiotics may not be helpful.  </a:t>
            </a:r>
            <a:endParaRPr lang="en-US" sz="2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523999"/>
            <a:ext cx="4953000" cy="4078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853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348</Words>
  <Application>Microsoft Office PowerPoint</Application>
  <PresentationFormat>On-screen Show (4:3)</PresentationFormat>
  <Paragraphs>49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Viruses</vt:lpstr>
      <vt:lpstr>What a virus is…</vt:lpstr>
      <vt:lpstr>How big is a virus?</vt:lpstr>
      <vt:lpstr>Prokaryotic Viruses</vt:lpstr>
      <vt:lpstr>Eukaryotic Viruses</vt:lpstr>
      <vt:lpstr>Eukaryotic Viral Replication</vt:lpstr>
      <vt:lpstr>PowerPoint Presentation</vt:lpstr>
      <vt:lpstr>PowerPoint Presentation</vt:lpstr>
      <vt:lpstr>Can Viruses Be Used to  Help Not Harm?</vt:lpstr>
      <vt:lpstr>How to get new DNA into Virus?   TRANSDUCTION</vt:lpstr>
      <vt:lpstr>Plant Viruses</vt:lpstr>
      <vt:lpstr>What viruses are not…</vt:lpstr>
      <vt:lpstr>Questions to answer!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Viruses</dc:title>
  <dc:creator>Miller, Lisa - Mission Viejo High School</dc:creator>
  <cp:lastModifiedBy>Miller, Lisa - Mission Viejo High School</cp:lastModifiedBy>
  <cp:revision>21</cp:revision>
  <dcterms:created xsi:type="dcterms:W3CDTF">2013-03-01T19:14:38Z</dcterms:created>
  <dcterms:modified xsi:type="dcterms:W3CDTF">2015-03-09T16:43:43Z</dcterms:modified>
</cp:coreProperties>
</file>